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Source Sans 3"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94887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2303026"/>
            <a:ext cx="7416403" cy="1402556"/>
          </a:xfrm>
          <a:prstGeom prst="rect">
            <a:avLst/>
          </a:prstGeom>
          <a:noFill/>
          <a:ln/>
        </p:spPr>
        <p:txBody>
          <a:bodyPr wrap="square" lIns="0" tIns="0" rIns="0" bIns="0" rtlCol="0" anchor="t"/>
          <a:lstStyle/>
          <a:p>
            <a:pPr marL="0" indent="0" algn="l">
              <a:lnSpc>
                <a:spcPts val="5500"/>
              </a:lnSpc>
              <a:buNone/>
            </a:pPr>
            <a:r>
              <a:rPr lang="en-US" sz="4400" b="1" dirty="0">
                <a:solidFill>
                  <a:srgbClr val="FFFFFF"/>
                </a:solidFill>
                <a:latin typeface="Montserrat Bold" pitchFamily="34" charset="0"/>
                <a:ea typeface="Montserrat Bold" pitchFamily="34" charset="-122"/>
                <a:cs typeface="Montserrat Bold" pitchFamily="34" charset="-120"/>
              </a:rPr>
              <a:t>Unlocking Your Fantasy Basketball Edge</a:t>
            </a:r>
            <a:endParaRPr lang="en-US" sz="4400" dirty="0"/>
          </a:p>
        </p:txBody>
      </p:sp>
      <p:sp>
        <p:nvSpPr>
          <p:cNvPr id="4" name="Text 1"/>
          <p:cNvSpPr/>
          <p:nvPr/>
        </p:nvSpPr>
        <p:spPr>
          <a:xfrm>
            <a:off x="6350198" y="4075748"/>
            <a:ext cx="7416403" cy="1850827"/>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Welcome to the NBA Fantasy Basketball Assistant – your ultimate AI-powered tool for dominating your league. This presentation will walk you through how our application provides unparalleled insights, from predicting team performance to offering personalized recommendations, ensuring you make the most informed decisions.</a:t>
            </a:r>
            <a:endParaRPr lang="en-US" sz="1900" dirty="0"/>
          </a:p>
        </p:txBody>
      </p:sp>
      <p:pic>
        <p:nvPicPr>
          <p:cNvPr id="6" name="Picture 5">
            <a:extLst>
              <a:ext uri="{FF2B5EF4-FFF2-40B4-BE49-F238E27FC236}">
                <a16:creationId xmlns:a16="http://schemas.microsoft.com/office/drawing/2014/main" id="{2AEE60C2-A062-4C18-9167-56E9A8B052BD}"/>
              </a:ext>
            </a:extLst>
          </p:cNvPr>
          <p:cNvPicPr>
            <a:picLocks noChangeAspect="1"/>
          </p:cNvPicPr>
          <p:nvPr/>
        </p:nvPicPr>
        <p:blipFill>
          <a:blip r:embed="rId4"/>
          <a:stretch>
            <a:fillRect/>
          </a:stretch>
        </p:blipFill>
        <p:spPr>
          <a:xfrm>
            <a:off x="11848712" y="7410336"/>
            <a:ext cx="2781688" cy="81926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599128"/>
            <a:ext cx="7416403" cy="2902863"/>
          </a:xfrm>
          <a:prstGeom prst="rect">
            <a:avLst/>
          </a:prstGeom>
          <a:noFill/>
          <a:ln/>
        </p:spPr>
        <p:txBody>
          <a:bodyPr wrap="square" lIns="0" tIns="0" rIns="0" bIns="0" rtlCol="0" anchor="t"/>
          <a:lstStyle/>
          <a:p>
            <a:pPr marL="0" indent="0" algn="l">
              <a:lnSpc>
                <a:spcPts val="7600"/>
              </a:lnSpc>
              <a:buNone/>
            </a:pPr>
            <a:r>
              <a:rPr lang="en-US" sz="6050" b="1" dirty="0">
                <a:solidFill>
                  <a:srgbClr val="FFFFFF"/>
                </a:solidFill>
                <a:latin typeface="Montserrat Bold" pitchFamily="34" charset="0"/>
                <a:ea typeface="Montserrat Bold" pitchFamily="34" charset="-122"/>
                <a:cs typeface="Montserrat Bold" pitchFamily="34" charset="-120"/>
              </a:rPr>
              <a:t>Ready to Dominate Your League?</a:t>
            </a:r>
            <a:endParaRPr lang="en-US" sz="6050" dirty="0"/>
          </a:p>
        </p:txBody>
      </p:sp>
      <p:sp>
        <p:nvSpPr>
          <p:cNvPr id="4" name="Text 1"/>
          <p:cNvSpPr/>
          <p:nvPr/>
        </p:nvSpPr>
        <p:spPr>
          <a:xfrm>
            <a:off x="863798" y="4872157"/>
            <a:ext cx="7416403" cy="1110496"/>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The NBA Fantasy Basketball Assistant is designed to give you the winning edge. With continuous updates and a focus on actionable insights, you'll be making smarter, more confident fantasy decisions.</a:t>
            </a:r>
            <a:endParaRPr lang="en-US" sz="1900" dirty="0"/>
          </a:p>
        </p:txBody>
      </p:sp>
      <p:sp>
        <p:nvSpPr>
          <p:cNvPr id="5" name="Text 2"/>
          <p:cNvSpPr/>
          <p:nvPr/>
        </p:nvSpPr>
        <p:spPr>
          <a:xfrm>
            <a:off x="863798" y="6260306"/>
            <a:ext cx="7416403" cy="370165"/>
          </a:xfrm>
          <a:prstGeom prst="rect">
            <a:avLst/>
          </a:prstGeom>
          <a:noFill/>
          <a:ln/>
        </p:spPr>
        <p:txBody>
          <a:bodyPr wrap="non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Thank you!</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737955"/>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Montserrat Bold" pitchFamily="34" charset="0"/>
                <a:ea typeface="Montserrat Bold" pitchFamily="34" charset="-122"/>
                <a:cs typeface="Montserrat Bold" pitchFamily="34" charset="-120"/>
              </a:rPr>
              <a:t>Section 1</a:t>
            </a:r>
            <a:endParaRPr lang="en-US" sz="2200" dirty="0"/>
          </a:p>
        </p:txBody>
      </p:sp>
      <p:sp>
        <p:nvSpPr>
          <p:cNvPr id="4" name="Text 1"/>
          <p:cNvSpPr/>
          <p:nvPr/>
        </p:nvSpPr>
        <p:spPr>
          <a:xfrm>
            <a:off x="863798" y="2335411"/>
            <a:ext cx="7416403" cy="1935242"/>
          </a:xfrm>
          <a:prstGeom prst="rect">
            <a:avLst/>
          </a:prstGeom>
          <a:noFill/>
          <a:ln/>
        </p:spPr>
        <p:txBody>
          <a:bodyPr wrap="square" lIns="0" tIns="0" rIns="0" bIns="0" rtlCol="0" anchor="t"/>
          <a:lstStyle/>
          <a:p>
            <a:pPr marL="0" indent="0" algn="l">
              <a:lnSpc>
                <a:spcPts val="7600"/>
              </a:lnSpc>
              <a:buNone/>
            </a:pPr>
            <a:r>
              <a:rPr lang="en-US" sz="6050" b="1" dirty="0">
                <a:solidFill>
                  <a:srgbClr val="FFFFFF"/>
                </a:solidFill>
                <a:latin typeface="Montserrat Bold" pitchFamily="34" charset="0"/>
                <a:ea typeface="Montserrat Bold" pitchFamily="34" charset="-122"/>
                <a:cs typeface="Montserrat Bold" pitchFamily="34" charset="-120"/>
              </a:rPr>
              <a:t>Elevating Your Game with AI</a:t>
            </a:r>
            <a:endParaRPr lang="en-US" sz="6050" dirty="0"/>
          </a:p>
        </p:txBody>
      </p:sp>
      <p:sp>
        <p:nvSpPr>
          <p:cNvPr id="5" name="Text 2"/>
          <p:cNvSpPr/>
          <p:nvPr/>
        </p:nvSpPr>
        <p:spPr>
          <a:xfrm>
            <a:off x="863798" y="4640818"/>
            <a:ext cx="7416403" cy="1850827"/>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The NBA Fantasy Basketball Assistant is a full-stack AI application engineered for enthusiasts like you. It dives deep into NBA game statistics to arm you with in-depth analysis and actionable insights. Our goal is to transform your decision-making process, making it smarter, faster, and more effective.</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1371124"/>
            <a:ext cx="8166854" cy="701278"/>
          </a:xfrm>
          <a:prstGeom prst="rect">
            <a:avLst/>
          </a:prstGeom>
          <a:noFill/>
          <a:ln/>
        </p:spPr>
        <p:txBody>
          <a:bodyPr wrap="none" lIns="0" tIns="0" rIns="0" bIns="0" rtlCol="0" anchor="t"/>
          <a:lstStyle/>
          <a:p>
            <a:pPr marL="0" indent="0" algn="l">
              <a:lnSpc>
                <a:spcPts val="5500"/>
              </a:lnSpc>
              <a:buNone/>
            </a:pPr>
            <a:r>
              <a:rPr lang="en-US" sz="4400" b="1" dirty="0">
                <a:solidFill>
                  <a:srgbClr val="FFFFFF"/>
                </a:solidFill>
                <a:latin typeface="Montserrat Bold" pitchFamily="34" charset="0"/>
                <a:ea typeface="Montserrat Bold" pitchFamily="34" charset="-122"/>
                <a:cs typeface="Montserrat Bold" pitchFamily="34" charset="-120"/>
              </a:rPr>
              <a:t>Team Performance Analysis</a:t>
            </a:r>
            <a:endParaRPr lang="en-US" sz="4400" dirty="0"/>
          </a:p>
        </p:txBody>
      </p:sp>
      <p:sp>
        <p:nvSpPr>
          <p:cNvPr id="3" name="Text 1"/>
          <p:cNvSpPr/>
          <p:nvPr/>
        </p:nvSpPr>
        <p:spPr>
          <a:xfrm>
            <a:off x="863798" y="2566035"/>
            <a:ext cx="12902803" cy="740331"/>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Understanding how teams perform is crucial for fantasy success. Our tool offers two powerful lenses to analyze team dynamics:</a:t>
            </a:r>
            <a:endParaRPr lang="en-US" sz="1900" dirty="0"/>
          </a:p>
        </p:txBody>
      </p:sp>
      <p:sp>
        <p:nvSpPr>
          <p:cNvPr id="4" name="Shape 2"/>
          <p:cNvSpPr/>
          <p:nvPr/>
        </p:nvSpPr>
        <p:spPr>
          <a:xfrm>
            <a:off x="863798" y="3584019"/>
            <a:ext cx="6327934" cy="3274338"/>
          </a:xfrm>
          <a:prstGeom prst="roundRect">
            <a:avLst>
              <a:gd name="adj" fmla="val 1131"/>
            </a:avLst>
          </a:prstGeom>
          <a:solidFill>
            <a:srgbClr val="111213"/>
          </a:solidFill>
          <a:ln w="30480">
            <a:solidFill>
              <a:srgbClr val="494A4B"/>
            </a:solidFill>
            <a:prstDash val="solid"/>
          </a:ln>
        </p:spPr>
      </p:sp>
      <p:sp>
        <p:nvSpPr>
          <p:cNvPr id="5" name="Shape 3"/>
          <p:cNvSpPr/>
          <p:nvPr/>
        </p:nvSpPr>
        <p:spPr>
          <a:xfrm>
            <a:off x="894278" y="3614499"/>
            <a:ext cx="6266974" cy="740450"/>
          </a:xfrm>
          <a:prstGeom prst="roundRect">
            <a:avLst>
              <a:gd name="adj" fmla="val 61"/>
            </a:avLst>
          </a:prstGeom>
          <a:solidFill>
            <a:srgbClr val="303132"/>
          </a:solidFill>
          <a:ln/>
        </p:spPr>
      </p:sp>
      <p:sp>
        <p:nvSpPr>
          <p:cNvPr id="6" name="Text 4"/>
          <p:cNvSpPr/>
          <p:nvPr/>
        </p:nvSpPr>
        <p:spPr>
          <a:xfrm>
            <a:off x="3842623" y="3753326"/>
            <a:ext cx="370165" cy="462796"/>
          </a:xfrm>
          <a:prstGeom prst="rect">
            <a:avLst/>
          </a:prstGeom>
          <a:noFill/>
          <a:ln/>
        </p:spPr>
        <p:txBody>
          <a:bodyPr wrap="none" lIns="0" tIns="0" rIns="0" bIns="0" rtlCol="0" anchor="t"/>
          <a:lstStyle/>
          <a:p>
            <a:pPr marL="0" indent="0" algn="l">
              <a:lnSpc>
                <a:spcPts val="2900"/>
              </a:lnSpc>
              <a:buNone/>
            </a:pPr>
            <a:r>
              <a:rPr lang="en-US" sz="2900" b="1" dirty="0">
                <a:solidFill>
                  <a:srgbClr val="E2E6E9"/>
                </a:solidFill>
                <a:latin typeface="Montserrat Bold" pitchFamily="34" charset="0"/>
                <a:ea typeface="Montserrat Bold" pitchFamily="34" charset="-122"/>
                <a:cs typeface="Montserrat Bold" pitchFamily="34" charset="-120"/>
              </a:rPr>
              <a:t>1</a:t>
            </a:r>
            <a:endParaRPr lang="en-US" sz="2900" dirty="0"/>
          </a:p>
        </p:txBody>
      </p:sp>
      <p:sp>
        <p:nvSpPr>
          <p:cNvPr id="7" name="Text 5"/>
          <p:cNvSpPr/>
          <p:nvPr/>
        </p:nvSpPr>
        <p:spPr>
          <a:xfrm>
            <a:off x="1141095" y="4601766"/>
            <a:ext cx="3421142" cy="350639"/>
          </a:xfrm>
          <a:prstGeom prst="rect">
            <a:avLst/>
          </a:prstGeom>
          <a:noFill/>
          <a:ln/>
        </p:spPr>
        <p:txBody>
          <a:bodyPr wrap="none" lIns="0" tIns="0" rIns="0" bIns="0" rtlCol="0" anchor="t"/>
          <a:lstStyle/>
          <a:p>
            <a:pPr marL="0" indent="0" algn="l">
              <a:lnSpc>
                <a:spcPts val="2750"/>
              </a:lnSpc>
              <a:buNone/>
            </a:pPr>
            <a:r>
              <a:rPr lang="en-US" sz="2200" b="1" dirty="0">
                <a:solidFill>
                  <a:srgbClr val="E2E6E9"/>
                </a:solidFill>
                <a:latin typeface="Montserrat Bold" pitchFamily="34" charset="0"/>
                <a:ea typeface="Montserrat Bold" pitchFamily="34" charset="-122"/>
                <a:cs typeface="Montserrat Bold" pitchFamily="34" charset="-120"/>
              </a:rPr>
              <a:t>Historical Data Insights</a:t>
            </a:r>
            <a:endParaRPr lang="en-US" sz="2200" dirty="0"/>
          </a:p>
        </p:txBody>
      </p:sp>
      <p:sp>
        <p:nvSpPr>
          <p:cNvPr id="8" name="Text 6"/>
          <p:cNvSpPr/>
          <p:nvPr/>
        </p:nvSpPr>
        <p:spPr>
          <a:xfrm>
            <a:off x="1141095" y="5100399"/>
            <a:ext cx="5773341" cy="1480661"/>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We analyze nine seasons of historical data to uncover patterns and predict future team performances. This long-term view helps identify consistent performers and potential breakouts.</a:t>
            </a:r>
            <a:endParaRPr lang="en-US" sz="1900" dirty="0"/>
          </a:p>
        </p:txBody>
      </p:sp>
      <p:sp>
        <p:nvSpPr>
          <p:cNvPr id="9" name="Shape 7"/>
          <p:cNvSpPr/>
          <p:nvPr/>
        </p:nvSpPr>
        <p:spPr>
          <a:xfrm>
            <a:off x="7438549" y="3584019"/>
            <a:ext cx="6328053" cy="3274338"/>
          </a:xfrm>
          <a:prstGeom prst="roundRect">
            <a:avLst>
              <a:gd name="adj" fmla="val 1131"/>
            </a:avLst>
          </a:prstGeom>
          <a:solidFill>
            <a:srgbClr val="111213"/>
          </a:solidFill>
          <a:ln w="30480">
            <a:solidFill>
              <a:srgbClr val="494A4B"/>
            </a:solidFill>
            <a:prstDash val="solid"/>
          </a:ln>
        </p:spPr>
      </p:sp>
      <p:sp>
        <p:nvSpPr>
          <p:cNvPr id="10" name="Shape 8"/>
          <p:cNvSpPr/>
          <p:nvPr/>
        </p:nvSpPr>
        <p:spPr>
          <a:xfrm>
            <a:off x="7469029" y="3614499"/>
            <a:ext cx="6267093" cy="740450"/>
          </a:xfrm>
          <a:prstGeom prst="roundRect">
            <a:avLst>
              <a:gd name="adj" fmla="val 61"/>
            </a:avLst>
          </a:prstGeom>
          <a:solidFill>
            <a:srgbClr val="303132"/>
          </a:solidFill>
          <a:ln/>
        </p:spPr>
      </p:sp>
      <p:sp>
        <p:nvSpPr>
          <p:cNvPr id="11" name="Text 9"/>
          <p:cNvSpPr/>
          <p:nvPr/>
        </p:nvSpPr>
        <p:spPr>
          <a:xfrm>
            <a:off x="10417493" y="3753326"/>
            <a:ext cx="370165" cy="462796"/>
          </a:xfrm>
          <a:prstGeom prst="rect">
            <a:avLst/>
          </a:prstGeom>
          <a:noFill/>
          <a:ln/>
        </p:spPr>
        <p:txBody>
          <a:bodyPr wrap="none" lIns="0" tIns="0" rIns="0" bIns="0" rtlCol="0" anchor="t"/>
          <a:lstStyle/>
          <a:p>
            <a:pPr marL="0" indent="0" algn="l">
              <a:lnSpc>
                <a:spcPts val="2900"/>
              </a:lnSpc>
              <a:buNone/>
            </a:pPr>
            <a:r>
              <a:rPr lang="en-US" sz="2900" b="1" dirty="0">
                <a:solidFill>
                  <a:srgbClr val="E2E6E9"/>
                </a:solidFill>
                <a:latin typeface="Montserrat Bold" pitchFamily="34" charset="0"/>
                <a:ea typeface="Montserrat Bold" pitchFamily="34" charset="-122"/>
                <a:cs typeface="Montserrat Bold" pitchFamily="34" charset="-120"/>
              </a:rPr>
              <a:t>2</a:t>
            </a:r>
            <a:endParaRPr lang="en-US" sz="2900" dirty="0"/>
          </a:p>
        </p:txBody>
      </p:sp>
      <p:sp>
        <p:nvSpPr>
          <p:cNvPr id="12" name="Text 10"/>
          <p:cNvSpPr/>
          <p:nvPr/>
        </p:nvSpPr>
        <p:spPr>
          <a:xfrm>
            <a:off x="7715845" y="4601766"/>
            <a:ext cx="3331726" cy="350639"/>
          </a:xfrm>
          <a:prstGeom prst="rect">
            <a:avLst/>
          </a:prstGeom>
          <a:noFill/>
          <a:ln/>
        </p:spPr>
        <p:txBody>
          <a:bodyPr wrap="none" lIns="0" tIns="0" rIns="0" bIns="0" rtlCol="0" anchor="t"/>
          <a:lstStyle/>
          <a:p>
            <a:pPr marL="0" indent="0" algn="l">
              <a:lnSpc>
                <a:spcPts val="2750"/>
              </a:lnSpc>
              <a:buNone/>
            </a:pPr>
            <a:r>
              <a:rPr lang="en-US" sz="2200" b="1" dirty="0">
                <a:solidFill>
                  <a:srgbClr val="E2E6E9"/>
                </a:solidFill>
                <a:latin typeface="Montserrat Bold" pitchFamily="34" charset="0"/>
                <a:ea typeface="Montserrat Bold" pitchFamily="34" charset="-122"/>
                <a:cs typeface="Montserrat Bold" pitchFamily="34" charset="-120"/>
              </a:rPr>
              <a:t>Current Form Tracking</a:t>
            </a:r>
            <a:endParaRPr lang="en-US" sz="2200" dirty="0"/>
          </a:p>
        </p:txBody>
      </p:sp>
      <p:sp>
        <p:nvSpPr>
          <p:cNvPr id="13" name="Text 11"/>
          <p:cNvSpPr/>
          <p:nvPr/>
        </p:nvSpPr>
        <p:spPr>
          <a:xfrm>
            <a:off x="7715845" y="5100399"/>
            <a:ext cx="5773460" cy="1480661"/>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By calculating rolling averages of key statistics over recent games, we determine each team's current form, identifying hot streaks and sudden dips. This allows you to capitalize on real-time trends.</a:t>
            </a:r>
            <a:endParaRPr lang="en-US" sz="1900" dirty="0"/>
          </a:p>
        </p:txBody>
      </p:sp>
      <p:pic>
        <p:nvPicPr>
          <p:cNvPr id="14" name="Picture 13">
            <a:extLst>
              <a:ext uri="{FF2B5EF4-FFF2-40B4-BE49-F238E27FC236}">
                <a16:creationId xmlns:a16="http://schemas.microsoft.com/office/drawing/2014/main" id="{80566586-8A5B-47DC-ABD8-C75788F90F14}"/>
              </a:ext>
            </a:extLst>
          </p:cNvPr>
          <p:cNvPicPr>
            <a:picLocks noChangeAspect="1"/>
          </p:cNvPicPr>
          <p:nvPr/>
        </p:nvPicPr>
        <p:blipFill>
          <a:blip r:embed="rId3"/>
          <a:stretch>
            <a:fillRect/>
          </a:stretch>
        </p:blipFill>
        <p:spPr>
          <a:xfrm>
            <a:off x="11848712" y="7410336"/>
            <a:ext cx="2781688" cy="81926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2777014"/>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Montserrat Bold" pitchFamily="34" charset="0"/>
                <a:ea typeface="Montserrat Bold" pitchFamily="34" charset="-122"/>
                <a:cs typeface="Montserrat Bold" pitchFamily="34" charset="-120"/>
              </a:rPr>
              <a:t>Section 2</a:t>
            </a:r>
            <a:endParaRPr lang="en-US" sz="2200" dirty="0"/>
          </a:p>
        </p:txBody>
      </p:sp>
      <p:sp>
        <p:nvSpPr>
          <p:cNvPr id="3" name="Text 1"/>
          <p:cNvSpPr/>
          <p:nvPr/>
        </p:nvSpPr>
        <p:spPr>
          <a:xfrm>
            <a:off x="863798" y="3374469"/>
            <a:ext cx="9013627" cy="967621"/>
          </a:xfrm>
          <a:prstGeom prst="rect">
            <a:avLst/>
          </a:prstGeom>
          <a:noFill/>
          <a:ln/>
        </p:spPr>
        <p:txBody>
          <a:bodyPr wrap="none" lIns="0" tIns="0" rIns="0" bIns="0" rtlCol="0" anchor="t"/>
          <a:lstStyle/>
          <a:p>
            <a:pPr marL="0" indent="0" algn="l">
              <a:lnSpc>
                <a:spcPts val="7600"/>
              </a:lnSpc>
              <a:buNone/>
            </a:pPr>
            <a:r>
              <a:rPr lang="en-US" sz="6050" b="1" dirty="0">
                <a:solidFill>
                  <a:srgbClr val="FFFFFF"/>
                </a:solidFill>
                <a:latin typeface="Montserrat Bold" pitchFamily="34" charset="0"/>
                <a:ea typeface="Montserrat Bold" pitchFamily="34" charset="-122"/>
                <a:cs typeface="Montserrat Bold" pitchFamily="34" charset="-120"/>
              </a:rPr>
              <a:t>Conquering Matchups</a:t>
            </a:r>
            <a:endParaRPr lang="en-US" sz="6050" dirty="0"/>
          </a:p>
        </p:txBody>
      </p:sp>
      <p:sp>
        <p:nvSpPr>
          <p:cNvPr id="4" name="Text 2"/>
          <p:cNvSpPr/>
          <p:nvPr/>
        </p:nvSpPr>
        <p:spPr>
          <a:xfrm>
            <a:off x="863798" y="4712256"/>
            <a:ext cx="12902803" cy="740331"/>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The "Matchup Analyzer" is your secret weapon for evaluating team interactions, giving you a distinct advantage in predicting outcomes and identifying crucial player performances.</a:t>
            </a:r>
            <a:endParaRPr lang="en-US" sz="1900" dirty="0"/>
          </a:p>
        </p:txBody>
      </p:sp>
      <p:pic>
        <p:nvPicPr>
          <p:cNvPr id="5" name="Picture 4">
            <a:extLst>
              <a:ext uri="{FF2B5EF4-FFF2-40B4-BE49-F238E27FC236}">
                <a16:creationId xmlns:a16="http://schemas.microsoft.com/office/drawing/2014/main" id="{9F3F9E60-1025-41AF-9A1D-AB9C6FA6ADBC}"/>
              </a:ext>
            </a:extLst>
          </p:cNvPr>
          <p:cNvPicPr>
            <a:picLocks noChangeAspect="1"/>
          </p:cNvPicPr>
          <p:nvPr/>
        </p:nvPicPr>
        <p:blipFill>
          <a:blip r:embed="rId3"/>
          <a:stretch>
            <a:fillRect/>
          </a:stretch>
        </p:blipFill>
        <p:spPr>
          <a:xfrm>
            <a:off x="11848712" y="7410336"/>
            <a:ext cx="2781688" cy="81926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78073" y="611386"/>
            <a:ext cx="5918716" cy="631627"/>
          </a:xfrm>
          <a:prstGeom prst="rect">
            <a:avLst/>
          </a:prstGeom>
          <a:noFill/>
          <a:ln/>
        </p:spPr>
        <p:txBody>
          <a:bodyPr wrap="none" lIns="0" tIns="0" rIns="0" bIns="0" rtlCol="0" anchor="t"/>
          <a:lstStyle/>
          <a:p>
            <a:pPr marL="0" indent="0" algn="l">
              <a:lnSpc>
                <a:spcPts val="4950"/>
              </a:lnSpc>
              <a:buNone/>
            </a:pPr>
            <a:r>
              <a:rPr lang="en-US" sz="3950" b="1" dirty="0">
                <a:solidFill>
                  <a:srgbClr val="FFFFFF"/>
                </a:solidFill>
                <a:latin typeface="Montserrat Bold" pitchFamily="34" charset="0"/>
                <a:ea typeface="Montserrat Bold" pitchFamily="34" charset="-122"/>
                <a:cs typeface="Montserrat Bold" pitchFamily="34" charset="-120"/>
              </a:rPr>
              <a:t>The Matchup Analyzer</a:t>
            </a:r>
            <a:endParaRPr lang="en-US" sz="3950" dirty="0"/>
          </a:p>
        </p:txBody>
      </p:sp>
      <p:sp>
        <p:nvSpPr>
          <p:cNvPr id="3" name="Text 1"/>
          <p:cNvSpPr/>
          <p:nvPr/>
        </p:nvSpPr>
        <p:spPr>
          <a:xfrm>
            <a:off x="778073" y="1776532"/>
            <a:ext cx="6265902" cy="1000125"/>
          </a:xfrm>
          <a:prstGeom prst="rect">
            <a:avLst/>
          </a:prstGeom>
          <a:noFill/>
          <a:ln/>
        </p:spPr>
        <p:txBody>
          <a:bodyPr wrap="square" lIns="0" tIns="0" rIns="0" bIns="0" rtlCol="0" anchor="t"/>
          <a:lstStyle/>
          <a:p>
            <a:pPr marL="0" indent="0" algn="l">
              <a:lnSpc>
                <a:spcPts val="2600"/>
              </a:lnSpc>
              <a:buNone/>
            </a:pPr>
            <a:r>
              <a:rPr lang="en-US" sz="1750" dirty="0">
                <a:solidFill>
                  <a:srgbClr val="E2E6E9"/>
                </a:solidFill>
                <a:latin typeface="Source Sans 3" pitchFamily="34" charset="0"/>
                <a:ea typeface="Source Sans 3" pitchFamily="34" charset="-122"/>
                <a:cs typeface="Source Sans 3" pitchFamily="34" charset="-120"/>
              </a:rPr>
              <a:t>The Matchup Analyzer empowers you to predict game outcomes and evaluate matchup strengths and weaknesses, offering a competitive edge in your fantasy league.</a:t>
            </a:r>
            <a:endParaRPr lang="en-US" sz="1750" dirty="0"/>
          </a:p>
        </p:txBody>
      </p:sp>
      <p:sp>
        <p:nvSpPr>
          <p:cNvPr id="4" name="Text 2"/>
          <p:cNvSpPr/>
          <p:nvPr/>
        </p:nvSpPr>
        <p:spPr>
          <a:xfrm>
            <a:off x="778073" y="2976682"/>
            <a:ext cx="6265902" cy="666750"/>
          </a:xfrm>
          <a:prstGeom prst="rect">
            <a:avLst/>
          </a:prstGeom>
          <a:noFill/>
          <a:ln/>
        </p:spPr>
        <p:txBody>
          <a:bodyPr wrap="square" lIns="0" tIns="0" rIns="0" bIns="0" rtlCol="0" anchor="t"/>
          <a:lstStyle/>
          <a:p>
            <a:pPr marL="342900" indent="-342900" algn="l">
              <a:lnSpc>
                <a:spcPts val="2600"/>
              </a:lnSpc>
              <a:buSzPct val="100000"/>
              <a:buChar char="•"/>
            </a:pPr>
            <a:r>
              <a:rPr lang="en-US" sz="1750" b="1" dirty="0">
                <a:solidFill>
                  <a:srgbClr val="E2E6E9"/>
                </a:solidFill>
                <a:latin typeface="Source Sans 3" pitchFamily="34" charset="0"/>
                <a:ea typeface="Source Sans 3" pitchFamily="34" charset="-122"/>
                <a:cs typeface="Source Sans 3" pitchFamily="34" charset="-120"/>
              </a:rPr>
              <a:t>Historical Matchup Performance:</a:t>
            </a:r>
            <a:r>
              <a:rPr lang="en-US" sz="1750" dirty="0">
                <a:solidFill>
                  <a:srgbClr val="E2E6E9"/>
                </a:solidFill>
                <a:latin typeface="Source Sans 3" pitchFamily="34" charset="0"/>
                <a:ea typeface="Source Sans 3" pitchFamily="34" charset="-122"/>
                <a:cs typeface="Source Sans 3" pitchFamily="34" charset="-120"/>
              </a:rPr>
              <a:t> Delve into past encounters between teams to forecast future outcomes.</a:t>
            </a:r>
            <a:endParaRPr lang="en-US" sz="1750" dirty="0"/>
          </a:p>
        </p:txBody>
      </p:sp>
      <p:sp>
        <p:nvSpPr>
          <p:cNvPr id="5" name="Text 3"/>
          <p:cNvSpPr/>
          <p:nvPr/>
        </p:nvSpPr>
        <p:spPr>
          <a:xfrm>
            <a:off x="778073" y="3721179"/>
            <a:ext cx="6265902" cy="1000125"/>
          </a:xfrm>
          <a:prstGeom prst="rect">
            <a:avLst/>
          </a:prstGeom>
          <a:noFill/>
          <a:ln/>
        </p:spPr>
        <p:txBody>
          <a:bodyPr wrap="square" lIns="0" tIns="0" rIns="0" bIns="0" rtlCol="0" anchor="t"/>
          <a:lstStyle/>
          <a:p>
            <a:pPr marL="342900" indent="-342900" algn="l">
              <a:lnSpc>
                <a:spcPts val="2600"/>
              </a:lnSpc>
              <a:buSzPct val="100000"/>
              <a:buChar char="•"/>
            </a:pPr>
            <a:r>
              <a:rPr lang="en-US" sz="1750" b="1" dirty="0">
                <a:solidFill>
                  <a:srgbClr val="E2E6E9"/>
                </a:solidFill>
                <a:latin typeface="Source Sans 3" pitchFamily="34" charset="0"/>
                <a:ea typeface="Source Sans 3" pitchFamily="34" charset="-122"/>
                <a:cs typeface="Source Sans 3" pitchFamily="34" charset="-120"/>
              </a:rPr>
              <a:t>Performance Trends Against Specific Opponents:</a:t>
            </a:r>
            <a:r>
              <a:rPr lang="en-US" sz="1750" dirty="0">
                <a:solidFill>
                  <a:srgbClr val="E2E6E9"/>
                </a:solidFill>
                <a:latin typeface="Source Sans 3" pitchFamily="34" charset="0"/>
                <a:ea typeface="Source Sans 3" pitchFamily="34" charset="-122"/>
                <a:cs typeface="Source Sans 3" pitchFamily="34" charset="-120"/>
              </a:rPr>
              <a:t> Highlight how teams perform against different opponent archetypes (e.g., defensive powerhouses or high-scoring offenses).</a:t>
            </a:r>
            <a:endParaRPr lang="en-US" sz="1750" dirty="0"/>
          </a:p>
        </p:txBody>
      </p:sp>
      <p:pic>
        <p:nvPicPr>
          <p:cNvPr id="6" name="Image 0" descr="preencoded.png"/>
          <p:cNvPicPr>
            <a:picLocks noChangeAspect="1"/>
          </p:cNvPicPr>
          <p:nvPr/>
        </p:nvPicPr>
        <p:blipFill>
          <a:blip r:embed="rId3"/>
          <a:stretch>
            <a:fillRect/>
          </a:stretch>
        </p:blipFill>
        <p:spPr>
          <a:xfrm>
            <a:off x="7594044" y="1826538"/>
            <a:ext cx="6894466" cy="640306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3798" y="2777014"/>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Montserrat Bold" pitchFamily="34" charset="0"/>
                <a:ea typeface="Montserrat Bold" pitchFamily="34" charset="-122"/>
                <a:cs typeface="Montserrat Bold" pitchFamily="34" charset="-120"/>
              </a:rPr>
              <a:t>Section 3</a:t>
            </a:r>
            <a:endParaRPr lang="en-US" sz="2200" dirty="0"/>
          </a:p>
        </p:txBody>
      </p:sp>
      <p:sp>
        <p:nvSpPr>
          <p:cNvPr id="3" name="Text 1"/>
          <p:cNvSpPr/>
          <p:nvPr/>
        </p:nvSpPr>
        <p:spPr>
          <a:xfrm>
            <a:off x="863798" y="3374469"/>
            <a:ext cx="10327838" cy="967621"/>
          </a:xfrm>
          <a:prstGeom prst="rect">
            <a:avLst/>
          </a:prstGeom>
          <a:noFill/>
          <a:ln/>
        </p:spPr>
        <p:txBody>
          <a:bodyPr wrap="none" lIns="0" tIns="0" rIns="0" bIns="0" rtlCol="0" anchor="t"/>
          <a:lstStyle/>
          <a:p>
            <a:pPr marL="0" indent="0" algn="l">
              <a:lnSpc>
                <a:spcPts val="7600"/>
              </a:lnSpc>
              <a:buNone/>
            </a:pPr>
            <a:r>
              <a:rPr lang="en-US" sz="6050" b="1" dirty="0">
                <a:solidFill>
                  <a:srgbClr val="FFFFFF"/>
                </a:solidFill>
                <a:latin typeface="Montserrat Bold" pitchFamily="34" charset="0"/>
                <a:ea typeface="Montserrat Bold" pitchFamily="34" charset="-122"/>
                <a:cs typeface="Montserrat Bold" pitchFamily="34" charset="-120"/>
              </a:rPr>
              <a:t>Tailored for Your Strategy</a:t>
            </a:r>
            <a:endParaRPr lang="en-US" sz="6050" dirty="0"/>
          </a:p>
        </p:txBody>
      </p:sp>
      <p:sp>
        <p:nvSpPr>
          <p:cNvPr id="4" name="Text 2"/>
          <p:cNvSpPr/>
          <p:nvPr/>
        </p:nvSpPr>
        <p:spPr>
          <a:xfrm>
            <a:off x="863798" y="4712256"/>
            <a:ext cx="12902803" cy="740331"/>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Every fantasy player has a unique strategy. Our "Customizable Recommendations" ensure the insights you receive are perfectly aligned with your personal criteria.</a:t>
            </a:r>
            <a:endParaRPr lang="en-US" sz="1900" dirty="0"/>
          </a:p>
        </p:txBody>
      </p:sp>
      <p:pic>
        <p:nvPicPr>
          <p:cNvPr id="5" name="Picture 4">
            <a:extLst>
              <a:ext uri="{FF2B5EF4-FFF2-40B4-BE49-F238E27FC236}">
                <a16:creationId xmlns:a16="http://schemas.microsoft.com/office/drawing/2014/main" id="{32A6339B-A9D4-44E1-85B4-60A2F7B4CA0C}"/>
              </a:ext>
            </a:extLst>
          </p:cNvPr>
          <p:cNvPicPr>
            <a:picLocks noChangeAspect="1"/>
          </p:cNvPicPr>
          <p:nvPr/>
        </p:nvPicPr>
        <p:blipFill>
          <a:blip r:embed="rId3"/>
          <a:stretch>
            <a:fillRect/>
          </a:stretch>
        </p:blipFill>
        <p:spPr>
          <a:xfrm>
            <a:off x="11848712" y="7410336"/>
            <a:ext cx="2781688" cy="81926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351478"/>
            <a:ext cx="9743480" cy="701278"/>
          </a:xfrm>
          <a:prstGeom prst="rect">
            <a:avLst/>
          </a:prstGeom>
          <a:noFill/>
          <a:ln/>
        </p:spPr>
        <p:txBody>
          <a:bodyPr wrap="none" lIns="0" tIns="0" rIns="0" bIns="0" rtlCol="0" anchor="t"/>
          <a:lstStyle/>
          <a:p>
            <a:pPr marL="0" indent="0" algn="l">
              <a:lnSpc>
                <a:spcPts val="5500"/>
              </a:lnSpc>
              <a:buNone/>
            </a:pPr>
            <a:r>
              <a:rPr lang="en-US" sz="4400" b="1" dirty="0">
                <a:solidFill>
                  <a:srgbClr val="FFFFFF"/>
                </a:solidFill>
                <a:latin typeface="Montserrat Bold" pitchFamily="34" charset="0"/>
                <a:ea typeface="Montserrat Bold" pitchFamily="34" charset="-122"/>
                <a:cs typeface="Montserrat Bold" pitchFamily="34" charset="-120"/>
              </a:rPr>
              <a:t>Customizable Recommendations</a:t>
            </a:r>
            <a:endParaRPr lang="en-US" sz="4400" dirty="0"/>
          </a:p>
        </p:txBody>
      </p:sp>
      <p:sp>
        <p:nvSpPr>
          <p:cNvPr id="3" name="Text 1"/>
          <p:cNvSpPr/>
          <p:nvPr/>
        </p:nvSpPr>
        <p:spPr>
          <a:xfrm>
            <a:off x="863798" y="2546390"/>
            <a:ext cx="12902803" cy="740331"/>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The NBA Fantasy Basketball Assistant doesn't just provide data; it offers personalized recommendations based on your preferences.</a:t>
            </a:r>
            <a:endParaRPr lang="en-US" sz="1900" dirty="0"/>
          </a:p>
        </p:txBody>
      </p:sp>
      <p:sp>
        <p:nvSpPr>
          <p:cNvPr id="4" name="Shape 2"/>
          <p:cNvSpPr/>
          <p:nvPr/>
        </p:nvSpPr>
        <p:spPr>
          <a:xfrm>
            <a:off x="863798" y="3934539"/>
            <a:ext cx="4136350" cy="2943582"/>
          </a:xfrm>
          <a:prstGeom prst="roundRect">
            <a:avLst>
              <a:gd name="adj" fmla="val 4970"/>
            </a:avLst>
          </a:prstGeom>
          <a:solidFill>
            <a:srgbClr val="111213"/>
          </a:solidFill>
          <a:ln/>
        </p:spPr>
      </p:sp>
      <p:sp>
        <p:nvSpPr>
          <p:cNvPr id="5" name="Shape 3"/>
          <p:cNvSpPr/>
          <p:nvPr/>
        </p:nvSpPr>
        <p:spPr>
          <a:xfrm>
            <a:off x="863798" y="3904059"/>
            <a:ext cx="4136350" cy="121920"/>
          </a:xfrm>
          <a:prstGeom prst="roundRect">
            <a:avLst>
              <a:gd name="adj" fmla="val 30368"/>
            </a:avLst>
          </a:prstGeom>
          <a:solidFill>
            <a:srgbClr val="FFFFFF"/>
          </a:solidFill>
          <a:ln/>
        </p:spPr>
      </p:sp>
      <p:sp>
        <p:nvSpPr>
          <p:cNvPr id="6" name="Shape 4"/>
          <p:cNvSpPr/>
          <p:nvPr/>
        </p:nvSpPr>
        <p:spPr>
          <a:xfrm>
            <a:off x="2561689" y="3564374"/>
            <a:ext cx="740450" cy="740450"/>
          </a:xfrm>
          <a:prstGeom prst="roundRect">
            <a:avLst>
              <a:gd name="adj" fmla="val 123492"/>
            </a:avLst>
          </a:prstGeom>
          <a:solidFill>
            <a:srgbClr val="FFFFFF"/>
          </a:solidFill>
          <a:ln/>
        </p:spPr>
      </p:sp>
      <p:pic>
        <p:nvPicPr>
          <p:cNvPr id="7" name="Image 0" descr="preencoded.png"/>
          <p:cNvPicPr>
            <a:picLocks noChangeAspect="1"/>
          </p:cNvPicPr>
          <p:nvPr/>
        </p:nvPicPr>
        <p:blipFill>
          <a:blip r:embed="rId3"/>
          <a:stretch>
            <a:fillRect/>
          </a:stretch>
        </p:blipFill>
        <p:spPr>
          <a:xfrm>
            <a:off x="2783860" y="3749516"/>
            <a:ext cx="296108" cy="370165"/>
          </a:xfrm>
          <a:prstGeom prst="rect">
            <a:avLst/>
          </a:prstGeom>
        </p:spPr>
      </p:pic>
      <p:sp>
        <p:nvSpPr>
          <p:cNvPr id="8" name="Text 5"/>
          <p:cNvSpPr/>
          <p:nvPr/>
        </p:nvSpPr>
        <p:spPr>
          <a:xfrm>
            <a:off x="1141095" y="4551521"/>
            <a:ext cx="3475434" cy="420648"/>
          </a:xfrm>
          <a:prstGeom prst="rect">
            <a:avLst/>
          </a:prstGeom>
          <a:noFill/>
          <a:ln/>
        </p:spPr>
        <p:txBody>
          <a:bodyPr wrap="none" lIns="0" tIns="0" rIns="0" bIns="0" rtlCol="0" anchor="t"/>
          <a:lstStyle/>
          <a:p>
            <a:pPr marL="0" indent="0" algn="l">
              <a:lnSpc>
                <a:spcPts val="3300"/>
              </a:lnSpc>
              <a:buNone/>
            </a:pPr>
            <a:r>
              <a:rPr lang="en-US" sz="2650" b="1" dirty="0">
                <a:solidFill>
                  <a:srgbClr val="E2E6E9"/>
                </a:solidFill>
                <a:latin typeface="Montserrat Bold" pitchFamily="34" charset="0"/>
                <a:ea typeface="Montserrat Bold" pitchFamily="34" charset="-122"/>
                <a:cs typeface="Montserrat Bold" pitchFamily="34" charset="-120"/>
              </a:rPr>
              <a:t>Prioritize Your Stats</a:t>
            </a:r>
            <a:endParaRPr lang="en-US" sz="2650" dirty="0"/>
          </a:p>
        </p:txBody>
      </p:sp>
      <p:sp>
        <p:nvSpPr>
          <p:cNvPr id="9" name="Text 6"/>
          <p:cNvSpPr/>
          <p:nvPr/>
        </p:nvSpPr>
        <p:spPr>
          <a:xfrm>
            <a:off x="1141095" y="5120164"/>
            <a:ext cx="3581757" cy="1480661"/>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Choose which statistics matter most to your fantasy league – whether it's points, rebounds, assists, or defensive stats.</a:t>
            </a:r>
            <a:endParaRPr lang="en-US" sz="1900" dirty="0"/>
          </a:p>
        </p:txBody>
      </p:sp>
      <p:sp>
        <p:nvSpPr>
          <p:cNvPr id="10" name="Shape 7"/>
          <p:cNvSpPr/>
          <p:nvPr/>
        </p:nvSpPr>
        <p:spPr>
          <a:xfrm>
            <a:off x="5246965" y="3934539"/>
            <a:ext cx="4136350" cy="2943582"/>
          </a:xfrm>
          <a:prstGeom prst="roundRect">
            <a:avLst>
              <a:gd name="adj" fmla="val 4970"/>
            </a:avLst>
          </a:prstGeom>
          <a:solidFill>
            <a:srgbClr val="111213"/>
          </a:solidFill>
          <a:ln/>
        </p:spPr>
      </p:sp>
      <p:sp>
        <p:nvSpPr>
          <p:cNvPr id="11" name="Shape 8"/>
          <p:cNvSpPr/>
          <p:nvPr/>
        </p:nvSpPr>
        <p:spPr>
          <a:xfrm>
            <a:off x="5246965" y="3904059"/>
            <a:ext cx="4136350" cy="121920"/>
          </a:xfrm>
          <a:prstGeom prst="roundRect">
            <a:avLst>
              <a:gd name="adj" fmla="val 30368"/>
            </a:avLst>
          </a:prstGeom>
          <a:solidFill>
            <a:srgbClr val="FFFFFF"/>
          </a:solidFill>
          <a:ln/>
        </p:spPr>
      </p:sp>
      <p:sp>
        <p:nvSpPr>
          <p:cNvPr id="12" name="Shape 9"/>
          <p:cNvSpPr/>
          <p:nvPr/>
        </p:nvSpPr>
        <p:spPr>
          <a:xfrm>
            <a:off x="6944856" y="3564374"/>
            <a:ext cx="740450" cy="740450"/>
          </a:xfrm>
          <a:prstGeom prst="roundRect">
            <a:avLst>
              <a:gd name="adj" fmla="val 123492"/>
            </a:avLst>
          </a:prstGeom>
          <a:solidFill>
            <a:srgbClr val="FFFFFF"/>
          </a:solidFill>
          <a:ln/>
        </p:spPr>
      </p:sp>
      <p:pic>
        <p:nvPicPr>
          <p:cNvPr id="13" name="Image 1" descr="preencoded.png"/>
          <p:cNvPicPr>
            <a:picLocks noChangeAspect="1"/>
          </p:cNvPicPr>
          <p:nvPr/>
        </p:nvPicPr>
        <p:blipFill>
          <a:blip r:embed="rId4"/>
          <a:stretch>
            <a:fillRect/>
          </a:stretch>
        </p:blipFill>
        <p:spPr>
          <a:xfrm>
            <a:off x="7167027" y="3749516"/>
            <a:ext cx="296108" cy="370165"/>
          </a:xfrm>
          <a:prstGeom prst="rect">
            <a:avLst/>
          </a:prstGeom>
        </p:spPr>
      </p:pic>
      <p:sp>
        <p:nvSpPr>
          <p:cNvPr id="14" name="Text 10"/>
          <p:cNvSpPr/>
          <p:nvPr/>
        </p:nvSpPr>
        <p:spPr>
          <a:xfrm>
            <a:off x="5524262" y="4551521"/>
            <a:ext cx="3365778" cy="420648"/>
          </a:xfrm>
          <a:prstGeom prst="rect">
            <a:avLst/>
          </a:prstGeom>
          <a:noFill/>
          <a:ln/>
        </p:spPr>
        <p:txBody>
          <a:bodyPr wrap="none" lIns="0" tIns="0" rIns="0" bIns="0" rtlCol="0" anchor="t"/>
          <a:lstStyle/>
          <a:p>
            <a:pPr marL="0" indent="0" algn="l">
              <a:lnSpc>
                <a:spcPts val="3300"/>
              </a:lnSpc>
              <a:buNone/>
            </a:pPr>
            <a:r>
              <a:rPr lang="en-US" sz="2650" b="1" dirty="0">
                <a:solidFill>
                  <a:srgbClr val="E2E6E9"/>
                </a:solidFill>
                <a:latin typeface="Montserrat Bold" pitchFamily="34" charset="0"/>
                <a:ea typeface="Montserrat Bold" pitchFamily="34" charset="-122"/>
                <a:cs typeface="Montserrat Bold" pitchFamily="34" charset="-120"/>
              </a:rPr>
              <a:t>Tailored Insights</a:t>
            </a:r>
            <a:endParaRPr lang="en-US" sz="2650" dirty="0"/>
          </a:p>
        </p:txBody>
      </p:sp>
      <p:sp>
        <p:nvSpPr>
          <p:cNvPr id="15" name="Text 11"/>
          <p:cNvSpPr/>
          <p:nvPr/>
        </p:nvSpPr>
        <p:spPr>
          <a:xfrm>
            <a:off x="5524262" y="5120164"/>
            <a:ext cx="3581757" cy="1480661"/>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Receive recommendations explicitly crafted to meet your specific needs and maximize your team's potential.</a:t>
            </a:r>
            <a:endParaRPr lang="en-US" sz="1900" dirty="0"/>
          </a:p>
        </p:txBody>
      </p:sp>
      <p:sp>
        <p:nvSpPr>
          <p:cNvPr id="16" name="Shape 12"/>
          <p:cNvSpPr/>
          <p:nvPr/>
        </p:nvSpPr>
        <p:spPr>
          <a:xfrm>
            <a:off x="9630132" y="3934539"/>
            <a:ext cx="4136350" cy="2943582"/>
          </a:xfrm>
          <a:prstGeom prst="roundRect">
            <a:avLst>
              <a:gd name="adj" fmla="val 4970"/>
            </a:avLst>
          </a:prstGeom>
          <a:solidFill>
            <a:srgbClr val="111213"/>
          </a:solidFill>
          <a:ln/>
        </p:spPr>
      </p:sp>
      <p:sp>
        <p:nvSpPr>
          <p:cNvPr id="17" name="Shape 13"/>
          <p:cNvSpPr/>
          <p:nvPr/>
        </p:nvSpPr>
        <p:spPr>
          <a:xfrm>
            <a:off x="9630132" y="3904059"/>
            <a:ext cx="4136350" cy="121920"/>
          </a:xfrm>
          <a:prstGeom prst="roundRect">
            <a:avLst>
              <a:gd name="adj" fmla="val 30368"/>
            </a:avLst>
          </a:prstGeom>
          <a:solidFill>
            <a:srgbClr val="FFFFFF"/>
          </a:solidFill>
          <a:ln/>
        </p:spPr>
      </p:sp>
      <p:sp>
        <p:nvSpPr>
          <p:cNvPr id="18" name="Shape 14"/>
          <p:cNvSpPr/>
          <p:nvPr/>
        </p:nvSpPr>
        <p:spPr>
          <a:xfrm>
            <a:off x="11328023" y="3564374"/>
            <a:ext cx="740450" cy="740450"/>
          </a:xfrm>
          <a:prstGeom prst="roundRect">
            <a:avLst>
              <a:gd name="adj" fmla="val 123492"/>
            </a:avLst>
          </a:prstGeom>
          <a:solidFill>
            <a:srgbClr val="FFFFFF"/>
          </a:solidFill>
          <a:ln/>
        </p:spPr>
      </p:sp>
      <p:pic>
        <p:nvPicPr>
          <p:cNvPr id="19" name="Image 2" descr="preencoded.png"/>
          <p:cNvPicPr>
            <a:picLocks noChangeAspect="1"/>
          </p:cNvPicPr>
          <p:nvPr/>
        </p:nvPicPr>
        <p:blipFill>
          <a:blip r:embed="rId5"/>
          <a:stretch>
            <a:fillRect/>
          </a:stretch>
        </p:blipFill>
        <p:spPr>
          <a:xfrm>
            <a:off x="11550194" y="3749516"/>
            <a:ext cx="296108" cy="370165"/>
          </a:xfrm>
          <a:prstGeom prst="rect">
            <a:avLst/>
          </a:prstGeom>
        </p:spPr>
      </p:pic>
      <p:sp>
        <p:nvSpPr>
          <p:cNvPr id="20" name="Text 15"/>
          <p:cNvSpPr/>
          <p:nvPr/>
        </p:nvSpPr>
        <p:spPr>
          <a:xfrm>
            <a:off x="9907429" y="4551521"/>
            <a:ext cx="3365778" cy="420648"/>
          </a:xfrm>
          <a:prstGeom prst="rect">
            <a:avLst/>
          </a:prstGeom>
          <a:noFill/>
          <a:ln/>
        </p:spPr>
        <p:txBody>
          <a:bodyPr wrap="none" lIns="0" tIns="0" rIns="0" bIns="0" rtlCol="0" anchor="t"/>
          <a:lstStyle/>
          <a:p>
            <a:pPr marL="0" indent="0" algn="l">
              <a:lnSpc>
                <a:spcPts val="3300"/>
              </a:lnSpc>
              <a:buNone/>
            </a:pPr>
            <a:r>
              <a:rPr lang="en-US" sz="2650" b="1" dirty="0">
                <a:solidFill>
                  <a:srgbClr val="E2E6E9"/>
                </a:solidFill>
                <a:latin typeface="Montserrat Bold" pitchFamily="34" charset="0"/>
                <a:ea typeface="Montserrat Bold" pitchFamily="34" charset="-122"/>
                <a:cs typeface="Montserrat Bold" pitchFamily="34" charset="-120"/>
              </a:rPr>
              <a:t>Actionable Advice</a:t>
            </a:r>
            <a:endParaRPr lang="en-US" sz="2650" dirty="0"/>
          </a:p>
        </p:txBody>
      </p:sp>
      <p:sp>
        <p:nvSpPr>
          <p:cNvPr id="21" name="Text 16"/>
          <p:cNvSpPr/>
          <p:nvPr/>
        </p:nvSpPr>
        <p:spPr>
          <a:xfrm>
            <a:off x="9907429" y="5120164"/>
            <a:ext cx="3581757" cy="1110496"/>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Get clear, actionable advice on who to draft, trade, or bench for optimal performance.</a:t>
            </a:r>
            <a:endParaRPr lang="en-US" sz="1900" dirty="0"/>
          </a:p>
        </p:txBody>
      </p:sp>
      <p:pic>
        <p:nvPicPr>
          <p:cNvPr id="22" name="Picture 21">
            <a:extLst>
              <a:ext uri="{FF2B5EF4-FFF2-40B4-BE49-F238E27FC236}">
                <a16:creationId xmlns:a16="http://schemas.microsoft.com/office/drawing/2014/main" id="{4EF215FB-A9BB-406E-A247-E52799485EE9}"/>
              </a:ext>
            </a:extLst>
          </p:cNvPr>
          <p:cNvPicPr>
            <a:picLocks noChangeAspect="1"/>
          </p:cNvPicPr>
          <p:nvPr/>
        </p:nvPicPr>
        <p:blipFill>
          <a:blip r:embed="rId6"/>
          <a:stretch>
            <a:fillRect/>
          </a:stretch>
        </p:blipFill>
        <p:spPr>
          <a:xfrm>
            <a:off x="11848712" y="7410336"/>
            <a:ext cx="2781688" cy="81926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3798" y="2777014"/>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Montserrat Bold" pitchFamily="34" charset="0"/>
                <a:ea typeface="Montserrat Bold" pitchFamily="34" charset="-122"/>
                <a:cs typeface="Montserrat Bold" pitchFamily="34" charset="-120"/>
              </a:rPr>
              <a:t>Section 4</a:t>
            </a:r>
            <a:endParaRPr lang="en-US" sz="2200" dirty="0"/>
          </a:p>
        </p:txBody>
      </p:sp>
      <p:sp>
        <p:nvSpPr>
          <p:cNvPr id="3" name="Text 1"/>
          <p:cNvSpPr/>
          <p:nvPr/>
        </p:nvSpPr>
        <p:spPr>
          <a:xfrm>
            <a:off x="863798" y="3374469"/>
            <a:ext cx="7741444" cy="967621"/>
          </a:xfrm>
          <a:prstGeom prst="rect">
            <a:avLst/>
          </a:prstGeom>
          <a:noFill/>
          <a:ln/>
        </p:spPr>
        <p:txBody>
          <a:bodyPr wrap="none" lIns="0" tIns="0" rIns="0" bIns="0" rtlCol="0" anchor="t"/>
          <a:lstStyle/>
          <a:p>
            <a:pPr marL="0" indent="0" algn="l">
              <a:lnSpc>
                <a:spcPts val="7600"/>
              </a:lnSpc>
              <a:buNone/>
            </a:pPr>
            <a:r>
              <a:rPr lang="en-US" sz="6050" b="1" dirty="0">
                <a:solidFill>
                  <a:srgbClr val="FFFFFF"/>
                </a:solidFill>
                <a:latin typeface="Montserrat Bold" pitchFamily="34" charset="0"/>
                <a:ea typeface="Montserrat Bold" pitchFamily="34" charset="-122"/>
                <a:cs typeface="Montserrat Bold" pitchFamily="34" charset="-120"/>
              </a:rPr>
              <a:t>The Road Ahead</a:t>
            </a:r>
            <a:endParaRPr lang="en-US" sz="6050" dirty="0"/>
          </a:p>
        </p:txBody>
      </p:sp>
      <p:sp>
        <p:nvSpPr>
          <p:cNvPr id="4" name="Text 2"/>
          <p:cNvSpPr/>
          <p:nvPr/>
        </p:nvSpPr>
        <p:spPr>
          <a:xfrm>
            <a:off x="863798" y="4712256"/>
            <a:ext cx="12902803" cy="740331"/>
          </a:xfrm>
          <a:prstGeom prst="rect">
            <a:avLst/>
          </a:prstGeom>
          <a:noFill/>
          <a:ln/>
        </p:spPr>
        <p:txBody>
          <a:bodyPr wrap="square" lIns="0" tIns="0" rIns="0" bIns="0" rtlCol="0" anchor="t"/>
          <a:lstStyle/>
          <a:p>
            <a:pPr marL="0" indent="0" algn="l">
              <a:lnSpc>
                <a:spcPts val="2900"/>
              </a:lnSpc>
              <a:buNone/>
            </a:pPr>
            <a:r>
              <a:rPr lang="en-US" sz="1900" dirty="0">
                <a:solidFill>
                  <a:srgbClr val="E2E6E9"/>
                </a:solidFill>
                <a:latin typeface="Source Sans 3" pitchFamily="34" charset="0"/>
                <a:ea typeface="Source Sans 3" pitchFamily="34" charset="-122"/>
                <a:cs typeface="Source Sans 3" pitchFamily="34" charset="-120"/>
              </a:rPr>
              <a:t>Our commitment to continuous enhancement means the NBA Fantasy Basketball Assistant will only get better. We're dedicated to evolving the tool with new features and improved accuracy.</a:t>
            </a:r>
            <a:endParaRPr lang="en-US" sz="1900" dirty="0"/>
          </a:p>
        </p:txBody>
      </p:sp>
      <p:pic>
        <p:nvPicPr>
          <p:cNvPr id="5" name="Picture 4">
            <a:extLst>
              <a:ext uri="{FF2B5EF4-FFF2-40B4-BE49-F238E27FC236}">
                <a16:creationId xmlns:a16="http://schemas.microsoft.com/office/drawing/2014/main" id="{8F9C4EBE-DCAB-4F6C-9386-4DC46049D5B8}"/>
              </a:ext>
            </a:extLst>
          </p:cNvPr>
          <p:cNvPicPr>
            <a:picLocks noChangeAspect="1"/>
          </p:cNvPicPr>
          <p:nvPr/>
        </p:nvPicPr>
        <p:blipFill>
          <a:blip r:embed="rId3"/>
          <a:stretch>
            <a:fillRect/>
          </a:stretch>
        </p:blipFill>
        <p:spPr>
          <a:xfrm>
            <a:off x="11848712" y="7410336"/>
            <a:ext cx="2781688" cy="81926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75905" y="452557"/>
            <a:ext cx="6766084" cy="467439"/>
          </a:xfrm>
          <a:prstGeom prst="rect">
            <a:avLst/>
          </a:prstGeom>
          <a:noFill/>
          <a:ln/>
        </p:spPr>
        <p:txBody>
          <a:bodyPr wrap="none" lIns="0" tIns="0" rIns="0" bIns="0" rtlCol="0" anchor="t"/>
          <a:lstStyle/>
          <a:p>
            <a:pPr marL="0" indent="0" algn="l">
              <a:lnSpc>
                <a:spcPts val="3650"/>
              </a:lnSpc>
              <a:buNone/>
            </a:pPr>
            <a:r>
              <a:rPr lang="en-US" sz="2900" b="1" dirty="0">
                <a:solidFill>
                  <a:srgbClr val="FFFFFF"/>
                </a:solidFill>
                <a:latin typeface="Montserrat Bold" pitchFamily="34" charset="0"/>
                <a:ea typeface="Montserrat Bold" pitchFamily="34" charset="-122"/>
                <a:cs typeface="Montserrat Bold" pitchFamily="34" charset="-120"/>
              </a:rPr>
              <a:t>Project Progress &amp; Future Updates</a:t>
            </a:r>
            <a:endParaRPr lang="en-US" sz="2900" dirty="0"/>
          </a:p>
        </p:txBody>
      </p:sp>
      <p:pic>
        <p:nvPicPr>
          <p:cNvPr id="3" name="Image 0" descr="preencoded.png"/>
          <p:cNvPicPr>
            <a:picLocks noChangeAspect="1"/>
          </p:cNvPicPr>
          <p:nvPr/>
        </p:nvPicPr>
        <p:blipFill>
          <a:blip r:embed="rId3"/>
          <a:stretch>
            <a:fillRect/>
          </a:stretch>
        </p:blipFill>
        <p:spPr>
          <a:xfrm>
            <a:off x="575905" y="1249085"/>
            <a:ext cx="13478589" cy="7547967"/>
          </a:xfrm>
          <a:prstGeom prst="rect">
            <a:avLst/>
          </a:prstGeom>
        </p:spPr>
      </p:pic>
      <p:sp>
        <p:nvSpPr>
          <p:cNvPr id="4" name="Text 1"/>
          <p:cNvSpPr/>
          <p:nvPr/>
        </p:nvSpPr>
        <p:spPr>
          <a:xfrm>
            <a:off x="575905" y="8982194"/>
            <a:ext cx="13478589" cy="493633"/>
          </a:xfrm>
          <a:prstGeom prst="rect">
            <a:avLst/>
          </a:prstGeom>
          <a:noFill/>
          <a:ln/>
        </p:spPr>
        <p:txBody>
          <a:bodyPr wrap="square" lIns="0" tIns="0" rIns="0" bIns="0" rtlCol="0" anchor="t"/>
          <a:lstStyle/>
          <a:p>
            <a:pPr marL="0" indent="0" algn="l">
              <a:lnSpc>
                <a:spcPts val="1900"/>
              </a:lnSpc>
              <a:buNone/>
            </a:pPr>
            <a:r>
              <a:rPr lang="en-US" sz="1250" dirty="0">
                <a:solidFill>
                  <a:srgbClr val="E2E6E9"/>
                </a:solidFill>
                <a:latin typeface="Source Sans 3" pitchFamily="34" charset="0"/>
                <a:ea typeface="Source Sans 3" pitchFamily="34" charset="-122"/>
                <a:cs typeface="Source Sans 3" pitchFamily="34" charset="-120"/>
              </a:rPr>
              <a:t>This chart highlights our development progress and outlines areas for future enhancement. We are actively refining our Machine Learning model to boost prediction accuracy and constantly improving the user experience based on your feedback.</a:t>
            </a:r>
            <a:endParaRPr lang="en-US" sz="1250" dirty="0"/>
          </a:p>
        </p:txBody>
      </p:sp>
      <p:pic>
        <p:nvPicPr>
          <p:cNvPr id="5" name="Picture 4">
            <a:extLst>
              <a:ext uri="{FF2B5EF4-FFF2-40B4-BE49-F238E27FC236}">
                <a16:creationId xmlns:a16="http://schemas.microsoft.com/office/drawing/2014/main" id="{38007BC5-2848-4768-B31C-01BBD6722809}"/>
              </a:ext>
            </a:extLst>
          </p:cNvPr>
          <p:cNvPicPr>
            <a:picLocks noChangeAspect="1"/>
          </p:cNvPicPr>
          <p:nvPr/>
        </p:nvPicPr>
        <p:blipFill>
          <a:blip r:embed="rId4"/>
          <a:stretch>
            <a:fillRect/>
          </a:stretch>
        </p:blipFill>
        <p:spPr>
          <a:xfrm>
            <a:off x="12880428" y="7772400"/>
            <a:ext cx="1749972" cy="31531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547</Words>
  <Application>Microsoft Office PowerPoint</Application>
  <PresentationFormat>Custom</PresentationFormat>
  <Paragraphs>49</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Montserrat Bold</vt:lpstr>
      <vt:lpstr>Calibri</vt:lpstr>
      <vt:lpstr>Arial</vt:lpstr>
      <vt:lpstr>Source Sans 3</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user</cp:lastModifiedBy>
  <cp:revision>2</cp:revision>
  <dcterms:created xsi:type="dcterms:W3CDTF">2025-08-12T14:25:31Z</dcterms:created>
  <dcterms:modified xsi:type="dcterms:W3CDTF">2025-08-12T14:31:19Z</dcterms:modified>
</cp:coreProperties>
</file>